
<file path=[Content_Types].xml><?xml version="1.0" encoding="utf-8"?>
<Types xmlns="http://schemas.openxmlformats.org/package/2006/content-types">
  <Default Extension="jpe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tags/tag1.xml" ContentType="application/vnd.openxmlformats-officedocument.presentationml.tags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61" r:id="rId1"/>
    <p:sldMasterId id="2147483674" r:id="rId2"/>
  </p:sldMasterIdLst>
  <p:notesMasterIdLst>
    <p:notesMasterId r:id="rId14"/>
  </p:notesMasterIdLst>
  <p:sldIdLst>
    <p:sldId id="432" r:id="rId3"/>
    <p:sldId id="433" r:id="rId4"/>
    <p:sldId id="434" r:id="rId5"/>
    <p:sldId id="435" r:id="rId6"/>
    <p:sldId id="436" r:id="rId7"/>
    <p:sldId id="430" r:id="rId8"/>
    <p:sldId id="425" r:id="rId9"/>
    <p:sldId id="424" r:id="rId10"/>
    <p:sldId id="423" r:id="rId11"/>
    <p:sldId id="431" r:id="rId12"/>
    <p:sldId id="412" r:id="rId13"/>
  </p:sldIdLst>
  <p:sldSz cx="9144000" cy="6858000" type="screen4x3"/>
  <p:notesSz cx="9928225" cy="67976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M &amp; NLP Task I" id="{D60175E3-0E5D-D74D-8635-E008D68C097D}">
          <p14:sldIdLst>
            <p14:sldId id="432"/>
            <p14:sldId id="433"/>
            <p14:sldId id="434"/>
            <p14:sldId id="435"/>
            <p14:sldId id="436"/>
            <p14:sldId id="430"/>
            <p14:sldId id="425"/>
            <p14:sldId id="424"/>
            <p14:sldId id="423"/>
            <p14:sldId id="431"/>
            <p14:sldId id="412"/>
          </p14:sldIdLst>
        </p14:section>
        <p14:section name="Compliment" id="{CDB44048-0095-A240-804D-24E501846B4A}">
          <p14:sldIdLst/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61" autoAdjust="0"/>
    <p:restoredTop sz="76328" autoAdjust="0"/>
  </p:normalViewPr>
  <p:slideViewPr>
    <p:cSldViewPr snapToGrid="0">
      <p:cViewPr varScale="1">
        <p:scale>
          <a:sx n="88" d="100"/>
          <a:sy n="88" d="100"/>
        </p:scale>
        <p:origin x="1662" y="8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presProps" Target="presProps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 dirty="0">
                <a:solidFill>
                  <a:srgbClr val="000000"/>
                </a:solidFill>
                <a:latin typeface="Arial"/>
              </a:rPr>
              <a:t>Click to move the slide</a:t>
            </a:r>
          </a:p>
        </p:txBody>
      </p:sp>
      <p:sp>
        <p:nvSpPr>
          <p:cNvPr id="263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2000" b="0" strike="noStrike" spc="-1">
                <a:latin typeface="Arial"/>
              </a:rPr>
              <a:t>Click to edit the notes format</a:t>
            </a:r>
          </a:p>
        </p:txBody>
      </p:sp>
      <p:sp>
        <p:nvSpPr>
          <p:cNvPr id="264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r>
              <a:rPr lang="en-GB" sz="1400" b="0" strike="noStrike" spc="-1" dirty="0">
                <a:latin typeface="Times New Roman"/>
              </a:rPr>
              <a:t>&lt;header&gt;</a:t>
            </a:r>
          </a:p>
        </p:txBody>
      </p:sp>
      <p:sp>
        <p:nvSpPr>
          <p:cNvPr id="265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algn="r"/>
            <a:r>
              <a:rPr lang="en-GB" sz="1400" b="0" strike="noStrike" spc="-1" dirty="0">
                <a:latin typeface="Times New Roman"/>
              </a:rPr>
              <a:t>&lt;date/time&gt;</a:t>
            </a:r>
          </a:p>
        </p:txBody>
      </p:sp>
      <p:sp>
        <p:nvSpPr>
          <p:cNvPr id="266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r>
              <a:rPr lang="en-GB" sz="1400" b="0" strike="noStrike" spc="-1" dirty="0">
                <a:latin typeface="Times New Roman"/>
              </a:rPr>
              <a:t>&lt;footer&gt;</a:t>
            </a:r>
          </a:p>
        </p:txBody>
      </p:sp>
      <p:sp>
        <p:nvSpPr>
          <p:cNvPr id="267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tIns="0" rIns="0" bIns="0" anchor="b">
            <a:noAutofit/>
          </a:bodyPr>
          <a:lstStyle/>
          <a:p>
            <a:pPr algn="r"/>
            <a:fld id="{D10B2105-225F-4FE3-849A-7975E719A850}" type="slidenum">
              <a:rPr lang="en-GB" sz="1400" b="0" strike="noStrike" spc="-1">
                <a:latin typeface="Times New Roman"/>
              </a:rPr>
              <a:t>‹#›</a:t>
            </a:fld>
            <a:endParaRPr lang="en-GB" sz="1400" b="0" strike="noStrike" spc="-1" dirty="0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1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9570545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10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1486581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3263900" y="509588"/>
            <a:ext cx="3400425" cy="2549525"/>
          </a:xfrm>
          <a:prstGeom prst="rect">
            <a:avLst/>
          </a:prstGeom>
        </p:spPr>
      </p:sp>
      <p:sp>
        <p:nvSpPr>
          <p:cNvPr id="413" name="PlaceHolder 2"/>
          <p:cNvSpPr>
            <a:spLocks noGrp="1"/>
          </p:cNvSpPr>
          <p:nvPr>
            <p:ph type="body"/>
          </p:nvPr>
        </p:nvSpPr>
        <p:spPr>
          <a:xfrm>
            <a:off x="992520" y="3229920"/>
            <a:ext cx="7942680" cy="305748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endParaRPr lang="en-GB" sz="2000" b="0" strike="noStrike" spc="-1" dirty="0">
              <a:latin typeface="Arial"/>
            </a:endParaRPr>
          </a:p>
        </p:txBody>
      </p:sp>
      <p:sp>
        <p:nvSpPr>
          <p:cNvPr id="414" name="CustomShape 3"/>
          <p:cNvSpPr/>
          <p:nvPr/>
        </p:nvSpPr>
        <p:spPr>
          <a:xfrm>
            <a:off x="5622480" y="6456240"/>
            <a:ext cx="4302720" cy="339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>
            <a:noAutofit/>
          </a:bodyPr>
          <a:lstStyle/>
          <a:p>
            <a:pPr algn="r">
              <a:lnSpc>
                <a:spcPct val="100000"/>
              </a:lnSpc>
            </a:pPr>
            <a:fld id="{05137531-3C52-4F92-843C-DDA7A943B951}" type="slidenum">
              <a:rPr lang="en-GB" sz="1200" b="0" strike="noStrike" spc="-1">
                <a:solidFill>
                  <a:srgbClr val="000000"/>
                </a:solidFill>
                <a:latin typeface="Arial"/>
                <a:ea typeface="+mn-ea"/>
              </a:rPr>
              <a:t>11</a:t>
            </a:fld>
            <a:endParaRPr lang="en-GB" sz="12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7081478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Total time: 20 mins.</a:t>
            </a:r>
          </a:p>
          <a:p>
            <a:r>
              <a:rPr lang="en-GB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Erase the time in each bullet point</a:t>
            </a:r>
            <a:endParaRPr lang="en-CO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2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097028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3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40861343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4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24033260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  <a:prstGeom prst="rect">
            <a:avLst/>
          </a:prstGeom>
        </p:spPr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200" cy="4525560"/>
          </a:xfrm>
          <a:prstGeom prst="rect">
            <a:avLst/>
          </a:prstGeom>
        </p:spPr>
        <p:txBody>
          <a:bodyPr lIns="0" tIns="0" rIns="0" bIns="0">
            <a:noAutofit/>
          </a:bodyPr>
          <a:lstStyle/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Path of least resistance presented in red.</a:t>
            </a:r>
          </a:p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Significant data cleaning was required for both Undergrad and Grad degrees (83 Under, 143 Grad)</a:t>
            </a:r>
          </a:p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Talk about breakout of aerospace from engineering/sciences/physics.</a:t>
            </a:r>
          </a:p>
          <a:p>
            <a:pPr marL="0" indent="0">
              <a:lnSpc>
                <a:spcPct val="100000"/>
              </a:lnSpc>
              <a:buFontTx/>
              <a:buNone/>
            </a:pPr>
            <a:endParaRPr lang="en-GB" sz="1200" b="0" strike="noStrike" spc="-1" dirty="0">
              <a:latin typeface="Arial"/>
            </a:endParaRPr>
          </a:p>
          <a:p>
            <a:pPr marL="0" indent="0">
              <a:lnSpc>
                <a:spcPct val="100000"/>
              </a:lnSpc>
              <a:buFontTx/>
              <a:buNone/>
            </a:pPr>
            <a:r>
              <a:rPr lang="en-GB" sz="1200" b="0" strike="noStrike" spc="-1" dirty="0">
                <a:latin typeface="Arial"/>
              </a:rPr>
              <a:t>Links with values &lt; 4 were removed for clarity.</a:t>
            </a:r>
          </a:p>
        </p:txBody>
      </p:sp>
      <p:sp>
        <p:nvSpPr>
          <p:cNvPr id="387" name="TextShape 3"/>
          <p:cNvSpPr txBox="1"/>
          <p:nvPr/>
        </p:nvSpPr>
        <p:spPr>
          <a:xfrm>
            <a:off x="4399200" y="9555480"/>
            <a:ext cx="3372480" cy="502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b">
            <a:noAutofit/>
          </a:bodyPr>
          <a:lstStyle/>
          <a:p>
            <a:pPr algn="r">
              <a:lnSpc>
                <a:spcPct val="100000"/>
              </a:lnSpc>
            </a:pPr>
            <a:fld id="{BFC83E2E-A3AD-4C5A-82B5-9212AA00B498}" type="slidenum">
              <a:rPr lang="en-GB" sz="1400" b="0" strike="noStrike" spc="-1">
                <a:solidFill>
                  <a:srgbClr val="000000"/>
                </a:solidFill>
                <a:latin typeface="Times New Roman"/>
                <a:ea typeface="+mn-ea"/>
              </a:rPr>
              <a:t>5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510240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FontTx/>
              <a:buNone/>
            </a:pP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6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544549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sz="1200" b="0" i="0" kern="1200" noProof="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7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2852034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Tx/>
              <a:buChar char="-"/>
            </a:pPr>
            <a:endParaRPr lang="es-ES" b="0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8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564825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0013" y="763588"/>
            <a:ext cx="5030787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D10B2105-225F-4FE3-849A-7975E719A850}" type="slidenum">
              <a:rPr lang="en-GB" sz="1400" b="0" strike="noStrike" spc="-1" smtClean="0">
                <a:latin typeface="Times New Roman"/>
              </a:rPr>
              <a:t>9</a:t>
            </a:fld>
            <a:endParaRPr lang="en-GB" sz="1400" b="0" strike="noStrike" spc="-1" dirty="0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16708206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8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userDrawn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2"/>
          <p:cNvPicPr>
            <a:picLocks noChangeAspect="1" noChangeArrowheads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220574" y="260648"/>
            <a:ext cx="3533462" cy="953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6"/>
          <p:cNvPicPr>
            <a:picLocks noChangeAspect="1" noChangeArrowheads="1"/>
          </p:cNvPicPr>
          <p:nvPr userDrawn="1"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-1" b="-2071"/>
          <a:stretch/>
        </p:blipFill>
        <p:spPr bwMode="auto">
          <a:xfrm>
            <a:off x="5220072" y="2659316"/>
            <a:ext cx="3456384" cy="213783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Rectangle 36"/>
          <p:cNvSpPr>
            <a:spLocks noChangeArrowheads="1"/>
          </p:cNvSpPr>
          <p:nvPr userDrawn="1"/>
        </p:nvSpPr>
        <p:spPr bwMode="auto">
          <a:xfrm>
            <a:off x="380683" y="549275"/>
            <a:ext cx="4680000" cy="4385906"/>
          </a:xfrm>
          <a:prstGeom prst="rect">
            <a:avLst/>
          </a:prstGeom>
          <a:solidFill>
            <a:srgbClr val="0098A1"/>
          </a:solidFill>
          <a:ln>
            <a:noFill/>
          </a:ln>
          <a:effectLst/>
        </p:spPr>
        <p:txBody>
          <a:bodyPr wrap="none" anchor="ctr"/>
          <a:lstStyle/>
          <a:p>
            <a:pPr fontAlgn="base">
              <a:spcBef>
                <a:spcPct val="0"/>
              </a:spcBef>
              <a:spcAft>
                <a:spcPct val="0"/>
              </a:spcAft>
            </a:pPr>
            <a:endParaRPr lang="de-DE" dirty="0">
              <a:solidFill>
                <a:srgbClr val="0098A1"/>
              </a:solidFill>
            </a:endParaRPr>
          </a:p>
        </p:txBody>
      </p:sp>
      <p:sp>
        <p:nvSpPr>
          <p:cNvPr id="25" name="Rectangle 2"/>
          <p:cNvSpPr>
            <a:spLocks noGrp="1" noChangeArrowheads="1"/>
          </p:cNvSpPr>
          <p:nvPr>
            <p:ph type="ctrTitle" hasCustomPrompt="1"/>
          </p:nvPr>
        </p:nvSpPr>
        <p:spPr bwMode="auto">
          <a:xfrm>
            <a:off x="652672" y="2381979"/>
            <a:ext cx="3780472" cy="138779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defRPr sz="3600" b="1"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de-DE" noProof="0" dirty="0"/>
              <a:t>Title </a:t>
            </a:r>
            <a:br>
              <a:rPr lang="de-DE" noProof="0" dirty="0"/>
            </a:br>
            <a:r>
              <a:rPr lang="de-DE" noProof="0" dirty="0" err="1"/>
              <a:t>of</a:t>
            </a:r>
            <a:r>
              <a:rPr lang="de-DE" noProof="0" dirty="0"/>
              <a:t> </a:t>
            </a:r>
            <a:r>
              <a:rPr lang="de-DE" noProof="0" dirty="0" err="1"/>
              <a:t>the</a:t>
            </a:r>
            <a:r>
              <a:rPr lang="de-DE" noProof="0" dirty="0"/>
              <a:t> Event</a:t>
            </a:r>
          </a:p>
        </p:txBody>
      </p:sp>
      <p:sp>
        <p:nvSpPr>
          <p:cNvPr id="26" name="Rectangle 3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646380" y="4356780"/>
            <a:ext cx="4497120" cy="1022984"/>
          </a:xfrm>
          <a:prstGeom prst="rect">
            <a:avLst/>
          </a:prstGeom>
        </p:spPr>
        <p:txBody>
          <a:bodyPr/>
          <a:lstStyle>
            <a:lvl1pPr marL="0" indent="0">
              <a:buFont typeface="Wingdings" pitchFamily="2" charset="2"/>
              <a:buNone/>
              <a:defRPr sz="2400" b="0">
                <a:solidFill>
                  <a:schemeClr val="bg1"/>
                </a:solidFill>
              </a:defRPr>
            </a:lvl1pPr>
          </a:lstStyle>
          <a:p>
            <a:r>
              <a:rPr lang="de-DE" dirty="0"/>
              <a:t>Name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de-DE" dirty="0" err="1"/>
              <a:t>the</a:t>
            </a:r>
            <a:r>
              <a:rPr lang="de-DE" dirty="0"/>
              <a:t> </a:t>
            </a:r>
            <a:r>
              <a:rPr lang="de-DE" dirty="0" err="1"/>
              <a:t>Performing</a:t>
            </a:r>
            <a:r>
              <a:rPr lang="de-DE" dirty="0"/>
              <a:t> Person</a:t>
            </a:r>
          </a:p>
        </p:txBody>
      </p:sp>
      <p:sp>
        <p:nvSpPr>
          <p:cNvPr id="27" name="Bildplatzhalter 9"/>
          <p:cNvSpPr>
            <a:spLocks noGrp="1" noChangeAspect="1"/>
          </p:cNvSpPr>
          <p:nvPr>
            <p:ph type="pic" sz="quarter" idx="27"/>
          </p:nvPr>
        </p:nvSpPr>
        <p:spPr>
          <a:xfrm>
            <a:off x="50436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8" name="Bildplatzhalter 9"/>
          <p:cNvSpPr>
            <a:spLocks noGrp="1" noChangeAspect="1"/>
          </p:cNvSpPr>
          <p:nvPr>
            <p:ph type="pic" sz="quarter" idx="28"/>
          </p:nvPr>
        </p:nvSpPr>
        <p:spPr>
          <a:xfrm>
            <a:off x="1882753" y="5157192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29" name="Bildplatzhalter 9"/>
          <p:cNvSpPr>
            <a:spLocks noGrp="1" noChangeAspect="1"/>
          </p:cNvSpPr>
          <p:nvPr>
            <p:ph type="pic" sz="quarter" idx="29"/>
          </p:nvPr>
        </p:nvSpPr>
        <p:spPr>
          <a:xfrm>
            <a:off x="325777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0" name="Bildplatzhalter 9"/>
          <p:cNvSpPr>
            <a:spLocks noGrp="1" noChangeAspect="1"/>
          </p:cNvSpPr>
          <p:nvPr>
            <p:ph type="pic" sz="quarter" idx="30"/>
          </p:nvPr>
        </p:nvSpPr>
        <p:spPr>
          <a:xfrm>
            <a:off x="463953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1" name="Bildplatzhalter 9"/>
          <p:cNvSpPr>
            <a:spLocks noGrp="1" noChangeAspect="1"/>
          </p:cNvSpPr>
          <p:nvPr>
            <p:ph type="pic" sz="quarter" idx="31"/>
          </p:nvPr>
        </p:nvSpPr>
        <p:spPr>
          <a:xfrm>
            <a:off x="6011134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2" name="Bildplatzhalter 9"/>
          <p:cNvSpPr>
            <a:spLocks noGrp="1" noChangeAspect="1"/>
          </p:cNvSpPr>
          <p:nvPr>
            <p:ph type="pic" sz="quarter" idx="32"/>
          </p:nvPr>
        </p:nvSpPr>
        <p:spPr>
          <a:xfrm>
            <a:off x="7385948" y="5164300"/>
            <a:ext cx="1260000" cy="1260000"/>
          </a:xfrm>
          <a:prstGeom prst="rect">
            <a:avLst/>
          </a:prstGeom>
          <a:ln>
            <a:noFill/>
          </a:ln>
        </p:spPr>
        <p:txBody>
          <a:bodyPr/>
          <a:lstStyle/>
          <a:p>
            <a:r>
              <a:rPr lang="en-US" dirty="0"/>
              <a:t>Click icon to add picture</a:t>
            </a:r>
            <a:endParaRPr lang="de-DE" dirty="0"/>
          </a:p>
        </p:txBody>
      </p:sp>
      <p:sp>
        <p:nvSpPr>
          <p:cNvPr id="33" name="Rectangle 24"/>
          <p:cNvSpPr>
            <a:spLocks noChangeArrowheads="1"/>
          </p:cNvSpPr>
          <p:nvPr userDrawn="1"/>
        </p:nvSpPr>
        <p:spPr bwMode="auto">
          <a:xfrm>
            <a:off x="380683" y="5049184"/>
            <a:ext cx="8373353" cy="36000"/>
          </a:xfrm>
          <a:prstGeom prst="rect">
            <a:avLst/>
          </a:prstGeom>
          <a:solidFill>
            <a:srgbClr val="FF191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buClr>
                <a:srgbClr val="FF1919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de-DE" altLang="de-DE" sz="1800" dirty="0"/>
          </a:p>
        </p:txBody>
      </p:sp>
      <p:sp>
        <p:nvSpPr>
          <p:cNvPr id="34" name="Rectangle 24"/>
          <p:cNvSpPr>
            <a:spLocks noChangeArrowheads="1"/>
          </p:cNvSpPr>
          <p:nvPr userDrawn="1"/>
        </p:nvSpPr>
        <p:spPr bwMode="auto">
          <a:xfrm>
            <a:off x="395536" y="6506864"/>
            <a:ext cx="8373353" cy="36000"/>
          </a:xfrm>
          <a:prstGeom prst="rect">
            <a:avLst/>
          </a:prstGeom>
          <a:solidFill>
            <a:srgbClr val="FF1919"/>
          </a:solidFill>
          <a:ln>
            <a:noFill/>
          </a:ln>
          <a:effectLst/>
          <a:extLs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 anchor="ctr"/>
          <a:lstStyle>
            <a:lvl1pPr eaLnBrk="0" hangingPunct="0">
              <a:spcBef>
                <a:spcPct val="30000"/>
              </a:spcBef>
              <a:buClr>
                <a:srgbClr val="FF1919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1pPr>
            <a:lvl2pPr marL="742950" indent="-28575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2pPr>
            <a:lvl3pPr marL="11430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3pPr>
            <a:lvl4pPr marL="16002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4pPr>
            <a:lvl5pPr marL="2057400" indent="-228600" eaLnBrk="0" hangingPunct="0">
              <a:spcBef>
                <a:spcPct val="20000"/>
              </a:spcBef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0098A1"/>
              </a:buClr>
              <a:buFont typeface="Wingdings" pitchFamily="2" charset="2"/>
              <a:buChar char="§"/>
              <a:defRPr sz="1700">
                <a:solidFill>
                  <a:schemeClr val="tx1"/>
                </a:solidFill>
                <a:latin typeface="Arial" charset="0"/>
              </a:defRPr>
            </a:lvl9pPr>
          </a:lstStyle>
          <a:p>
            <a:pPr eaLnBrk="1" hangingPunct="1">
              <a:spcBef>
                <a:spcPct val="0"/>
              </a:spcBef>
              <a:buClrTx/>
              <a:buFontTx/>
              <a:buNone/>
            </a:pPr>
            <a:endParaRPr lang="de-DE" altLang="de-DE" sz="1800" dirty="0"/>
          </a:p>
        </p:txBody>
      </p:sp>
    </p:spTree>
    <p:extLst>
      <p:ext uri="{BB962C8B-B14F-4D97-AF65-F5344CB8AC3E}">
        <p14:creationId xmlns:p14="http://schemas.microsoft.com/office/powerpoint/2010/main" val="203249763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3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0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5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2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pPr algn="ctr"/>
            <a:endParaRPr lang="en-GB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spAutoFit/>
          </a:bodyPr>
          <a:lstStyle/>
          <a:p>
            <a:endParaRPr lang="en-US" sz="1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1.jpe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1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6.xml"/><Relationship Id="rId7" Type="http://schemas.openxmlformats.org/officeDocument/2006/relationships/slideLayout" Target="../slideLayouts/slideLayout20.xml"/><Relationship Id="rId12" Type="http://schemas.openxmlformats.org/officeDocument/2006/relationships/slideLayout" Target="../slideLayouts/slideLayout25.xml"/><Relationship Id="rId2" Type="http://schemas.openxmlformats.org/officeDocument/2006/relationships/slideLayout" Target="../slideLayouts/slideLayout15.xml"/><Relationship Id="rId1" Type="http://schemas.openxmlformats.org/officeDocument/2006/relationships/slideLayout" Target="../slideLayouts/slideLayout14.xml"/><Relationship Id="rId6" Type="http://schemas.openxmlformats.org/officeDocument/2006/relationships/slideLayout" Target="../slideLayouts/slideLayout19.xml"/><Relationship Id="rId11" Type="http://schemas.openxmlformats.org/officeDocument/2006/relationships/slideLayout" Target="../slideLayouts/slideLayout24.xml"/><Relationship Id="rId5" Type="http://schemas.openxmlformats.org/officeDocument/2006/relationships/slideLayout" Target="../slideLayouts/slideLayout18.xml"/><Relationship Id="rId10" Type="http://schemas.openxmlformats.org/officeDocument/2006/relationships/slideLayout" Target="../slideLayouts/slideLayout23.xml"/><Relationship Id="rId4" Type="http://schemas.openxmlformats.org/officeDocument/2006/relationships/slideLayout" Target="../slideLayouts/slideLayout17.xml"/><Relationship Id="rId9" Type="http://schemas.openxmlformats.org/officeDocument/2006/relationships/slideLayout" Target="../slideLayouts/slideLayout22.xml"/><Relationship Id="rId14" Type="http://schemas.openxmlformats.org/officeDocument/2006/relationships/image" Target="../media/image1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48" name="Picture 2"/>
          <p:cNvPicPr/>
          <p:nvPr/>
        </p:nvPicPr>
        <p:blipFill>
          <a:blip r:embed="rId15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49" name="Picture 2"/>
          <p:cNvPicPr/>
          <p:nvPr/>
        </p:nvPicPr>
        <p:blipFill>
          <a:blip r:embed="rId15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50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1" name="CustomShape 3"/>
          <p:cNvSpPr/>
          <p:nvPr/>
        </p:nvSpPr>
        <p:spPr>
          <a:xfrm>
            <a:off x="8432640" y="6461640"/>
            <a:ext cx="334440" cy="33444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2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  <p:sldLayoutId id="214748368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Line 1"/>
          <p:cNvSpPr/>
          <p:nvPr/>
        </p:nvSpPr>
        <p:spPr>
          <a:xfrm>
            <a:off x="380520" y="650052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91" name="Picture 2"/>
          <p:cNvPicPr/>
          <p:nvPr/>
        </p:nvPicPr>
        <p:blipFill>
          <a:blip r:embed="rId14"/>
          <a:srcRect r="62494"/>
          <a:stretch/>
        </p:blipFill>
        <p:spPr>
          <a:xfrm>
            <a:off x="6979680" y="21600"/>
            <a:ext cx="1772640" cy="823320"/>
          </a:xfrm>
          <a:prstGeom prst="rect">
            <a:avLst/>
          </a:prstGeom>
          <a:ln>
            <a:noFill/>
          </a:ln>
        </p:spPr>
      </p:pic>
      <p:pic>
        <p:nvPicPr>
          <p:cNvPr id="92" name="Picture 2"/>
          <p:cNvPicPr/>
          <p:nvPr/>
        </p:nvPicPr>
        <p:blipFill>
          <a:blip r:embed="rId14"/>
          <a:srcRect l="37267"/>
          <a:stretch/>
        </p:blipFill>
        <p:spPr>
          <a:xfrm>
            <a:off x="294480" y="21600"/>
            <a:ext cx="2966040" cy="823320"/>
          </a:xfrm>
          <a:prstGeom prst="rect">
            <a:avLst/>
          </a:prstGeom>
          <a:ln>
            <a:noFill/>
          </a:ln>
        </p:spPr>
      </p:pic>
      <p:sp>
        <p:nvSpPr>
          <p:cNvPr id="93" name="Line 2"/>
          <p:cNvSpPr/>
          <p:nvPr/>
        </p:nvSpPr>
        <p:spPr>
          <a:xfrm>
            <a:off x="380520" y="761400"/>
            <a:ext cx="8352000" cy="360"/>
          </a:xfrm>
          <a:prstGeom prst="line">
            <a:avLst/>
          </a:prstGeom>
          <a:ln w="28440">
            <a:solidFill>
              <a:srgbClr val="0098A1"/>
            </a:solidFill>
            <a:round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4" name="CustomShape 3"/>
          <p:cNvSpPr/>
          <p:nvPr/>
        </p:nvSpPr>
        <p:spPr>
          <a:xfrm>
            <a:off x="8432640" y="6461640"/>
            <a:ext cx="334440" cy="334440"/>
          </a:xfrm>
          <a:prstGeom prst="rect">
            <a:avLst/>
          </a:prstGeom>
          <a:solidFill>
            <a:srgbClr val="FF0000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95" name="PlaceHolder 4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tIns="0" rIns="0" bIns="0" anchor="ctr">
            <a:noAutofit/>
          </a:bodyPr>
          <a:lstStyle/>
          <a:p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Click to edit the title text format</a:t>
            </a:r>
          </a:p>
        </p:txBody>
      </p:sp>
      <p:sp>
        <p:nvSpPr>
          <p:cNvPr id="96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Arial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Arial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jpeg"/><Relationship Id="rId3" Type="http://schemas.openxmlformats.org/officeDocument/2006/relationships/slideLayout" Target="../slideLayouts/slideLayout13.xml"/><Relationship Id="rId7" Type="http://schemas.openxmlformats.org/officeDocument/2006/relationships/image" Target="../media/image6.jpe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5.jpeg"/><Relationship Id="rId11" Type="http://schemas.openxmlformats.org/officeDocument/2006/relationships/image" Target="../media/image10.png"/><Relationship Id="rId5" Type="http://schemas.openxmlformats.org/officeDocument/2006/relationships/image" Target="../media/image4.jpeg"/><Relationship Id="rId10" Type="http://schemas.openxmlformats.org/officeDocument/2006/relationships/image" Target="../media/image9.jpeg"/><Relationship Id="rId4" Type="http://schemas.openxmlformats.org/officeDocument/2006/relationships/notesSlide" Target="../notesSlides/notesSlide1.xml"/><Relationship Id="rId9" Type="http://schemas.openxmlformats.org/officeDocument/2006/relationships/image" Target="../media/image8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0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10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10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10.png"/><Relationship Id="rId5" Type="http://schemas.openxmlformats.org/officeDocument/2006/relationships/image" Target="../media/image14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audio" Target="../media/media6.m4a"/><Relationship Id="rId7" Type="http://schemas.openxmlformats.org/officeDocument/2006/relationships/image" Target="../media/image16.png"/><Relationship Id="rId2" Type="http://schemas.microsoft.com/office/2007/relationships/media" Target="../media/media6.m4a"/><Relationship Id="rId1" Type="http://schemas.openxmlformats.org/officeDocument/2006/relationships/tags" Target="../tags/tag1.xml"/><Relationship Id="rId6" Type="http://schemas.openxmlformats.org/officeDocument/2006/relationships/image" Target="../media/image15.png"/><Relationship Id="rId5" Type="http://schemas.openxmlformats.org/officeDocument/2006/relationships/notesSlide" Target="../notesSlides/notesSlide6.xml"/><Relationship Id="rId4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17.png"/><Relationship Id="rId5" Type="http://schemas.openxmlformats.org/officeDocument/2006/relationships/image" Target="../media/image18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7.png"/><Relationship Id="rId5" Type="http://schemas.openxmlformats.org/officeDocument/2006/relationships/image" Target="../media/image19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362607" y="537621"/>
            <a:ext cx="4638877" cy="2645417"/>
          </a:xfrm>
        </p:spPr>
        <p:txBody>
          <a:bodyPr/>
          <a:lstStyle/>
          <a:p>
            <a:r>
              <a:rPr lang="en-GB" sz="2400" spc="-1" dirty="0">
                <a:solidFill>
                  <a:srgbClr val="FFFFFF"/>
                </a:solidFill>
              </a:rPr>
              <a:t>Data Visualization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NASA Astronauts 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1959-2013</a:t>
            </a:r>
            <a:br>
              <a:rPr lang="en-GB" sz="3000" spc="-1" dirty="0">
                <a:solidFill>
                  <a:srgbClr val="FFFFFF"/>
                </a:solidFill>
              </a:rPr>
            </a:br>
            <a:r>
              <a:rPr lang="en-GB" sz="3000" spc="-1" dirty="0">
                <a:solidFill>
                  <a:srgbClr val="FFFFFF"/>
                </a:solidFill>
              </a:rPr>
              <a:t> </a:t>
            </a:r>
            <a:endParaRPr lang="en-GB" sz="3000" b="0" spc="-1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504364" y="2871788"/>
            <a:ext cx="4497120" cy="1790346"/>
          </a:xfrm>
        </p:spPr>
        <p:txBody>
          <a:bodyPr>
            <a:normAutofit fontScale="47500" lnSpcReduction="20000"/>
          </a:bodyPr>
          <a:lstStyle/>
          <a:p>
            <a:pPr>
              <a:lnSpc>
                <a:spcPct val="100000"/>
              </a:lnSpc>
            </a:pPr>
            <a:endParaRPr lang="en-GB" b="1" spc="-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Edgardo Panza</a:t>
            </a: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Lucas Whitmire</a:t>
            </a:r>
          </a:p>
          <a:p>
            <a:pPr>
              <a:lnSpc>
                <a:spcPct val="100000"/>
              </a:lnSpc>
            </a:pPr>
            <a:r>
              <a:rPr lang="en-GB" sz="3600" b="1" spc="-1" dirty="0">
                <a:solidFill>
                  <a:srgbClr val="FFFFFF"/>
                </a:solidFill>
              </a:rPr>
              <a:t>Federico Rueda Luna</a:t>
            </a:r>
          </a:p>
          <a:p>
            <a:pPr>
              <a:lnSpc>
                <a:spcPct val="100000"/>
              </a:lnSpc>
            </a:pPr>
            <a:endParaRPr lang="en-GB" b="1" spc="-1" dirty="0">
              <a:solidFill>
                <a:srgbClr val="FFFFFF"/>
              </a:solidFill>
            </a:endParaRPr>
          </a:p>
          <a:p>
            <a:pPr>
              <a:lnSpc>
                <a:spcPct val="100000"/>
              </a:lnSpc>
            </a:pPr>
            <a:r>
              <a:rPr lang="en-GB" sz="2900" b="1" spc="-1" dirty="0">
                <a:solidFill>
                  <a:srgbClr val="FFFFFF"/>
                </a:solidFill>
              </a:rPr>
              <a:t>Master of Data Science – </a:t>
            </a:r>
            <a:r>
              <a:rPr lang="en-GB" sz="2900" b="1" spc="-1" dirty="0" err="1">
                <a:solidFill>
                  <a:srgbClr val="FFFFFF"/>
                </a:solidFill>
              </a:rPr>
              <a:t>SoSe</a:t>
            </a:r>
            <a:r>
              <a:rPr lang="en-GB" sz="2900" b="1" spc="-1" dirty="0">
                <a:solidFill>
                  <a:srgbClr val="FFFFFF"/>
                </a:solidFill>
              </a:rPr>
              <a:t> 2020 </a:t>
            </a:r>
            <a:endParaRPr lang="en-GB" sz="2900" spc="-1" dirty="0"/>
          </a:p>
        </p:txBody>
      </p:sp>
      <p:pic>
        <p:nvPicPr>
          <p:cNvPr id="10" name="Picture 36" descr="Grashof für ppt"/>
          <p:cNvPicPr>
            <a:picLocks noGrp="1" noChangeAspect="1" noChangeArrowheads="1"/>
          </p:cNvPicPr>
          <p:nvPr>
            <p:ph type="pic" sz="quarter" idx="27"/>
          </p:nvPr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1" name="Picture 2" descr="P:\Berninger\PowerPointPraesentation\Bilder\Fachbereich6\Studierende.jpg"/>
          <p:cNvPicPr>
            <a:picLocks noGrp="1" noChangeAspect="1" noChangeArrowheads="1"/>
          </p:cNvPicPr>
          <p:nvPr>
            <p:ph type="pic" sz="quarter" idx="28"/>
          </p:nvPr>
        </p:nvPicPr>
        <p:blipFill rotWithShape="1">
          <a:blip r:embed="rId6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4" name="Picture 2" descr="P:\Berninger\PowerPointPraesentation\Bilder\Fachbereich1.jpg"/>
          <p:cNvPicPr>
            <a:picLocks noGrp="1" noChangeAspect="1" noChangeArrowheads="1"/>
          </p:cNvPicPr>
          <p:nvPr>
            <p:ph type="pic" sz="quarter" idx="31"/>
          </p:nvPr>
        </p:nvPicPr>
        <p:blipFill rotWithShape="1">
          <a:blip r:embed="rId7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5" name="Picture 2" descr="P:\Berninger\PowerPointPraesentation\Bilder\Qualitätsmanagement\Qualitätsmanagement.jpg"/>
          <p:cNvPicPr>
            <a:picLocks noGrp="1" noChangeAspect="1" noChangeArrowheads="1"/>
          </p:cNvPicPr>
          <p:nvPr>
            <p:ph type="pic" sz="quarter" idx="32"/>
          </p:nvPr>
        </p:nvPicPr>
        <p:blipFill rotWithShape="1">
          <a:blip r:embed="rId8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8" name="Picture 2" descr="P:\Berninger\PowerPointPraesentation\Bilder\Titelseite.jpg"/>
          <p:cNvPicPr>
            <a:picLocks noGrp="1" noChangeAspect="1" noChangeArrowheads="1"/>
          </p:cNvPicPr>
          <p:nvPr>
            <p:ph type="pic" sz="quarter" idx="29"/>
          </p:nvPr>
        </p:nvPicPr>
        <p:blipFill rotWithShape="1">
          <a:blip r:embed="rId9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Bildplatzhalter 4"/>
          <p:cNvPicPr>
            <a:picLocks noGrp="1" noChangeAspect="1"/>
          </p:cNvPicPr>
          <p:nvPr>
            <p:ph type="pic" sz="quarter" idx="30"/>
          </p:nvPr>
        </p:nvPicPr>
        <p:blipFill>
          <a:blip r:embed="rId10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DE02D5C-A2E4-48A6-B503-3C2E9BEDBE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1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43510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320"/>
    </mc:Choice>
    <mc:Fallback>
      <p:transition spd="slow" advTm="103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3115376-E26D-FC40-973E-57DBDAD23DCF}"/>
              </a:ext>
            </a:extLst>
          </p:cNvPr>
          <p:cNvSpPr txBox="1">
            <a:spLocks/>
          </p:cNvSpPr>
          <p:nvPr/>
        </p:nvSpPr>
        <p:spPr>
          <a:xfrm>
            <a:off x="457380" y="1845801"/>
            <a:ext cx="8229240" cy="17546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-1" dirty="0">
                <a:solidFill>
                  <a:srgbClr val="0098A1"/>
                </a:solidFill>
              </a:rPr>
              <a:t>Sankey plot: </a:t>
            </a:r>
            <a:r>
              <a:rPr lang="en-US" sz="1600" spc="-1" dirty="0">
                <a:solidFill>
                  <a:srgbClr val="0098A1"/>
                </a:solidFill>
              </a:rPr>
              <a:t>what are the clear paths in order to become an astronaut…</a:t>
            </a: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b="1" spc="-1" dirty="0">
              <a:solidFill>
                <a:srgbClr val="0098A1"/>
              </a:solidFill>
            </a:endParaRP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10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0" name="CustomShape 2">
            <a:extLst>
              <a:ext uri="{FF2B5EF4-FFF2-40B4-BE49-F238E27FC236}">
                <a16:creationId xmlns:a16="http://schemas.microsoft.com/office/drawing/2014/main" id="{56456894-CF88-CC49-83C2-11175B31C125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Ed 2 – The challenges to become an astronaut</a:t>
            </a:r>
            <a:endParaRPr lang="en-GB" sz="2000" spc="-1" dirty="0"/>
          </a:p>
        </p:txBody>
      </p:sp>
    </p:spTree>
    <p:extLst>
      <p:ext uri="{BB962C8B-B14F-4D97-AF65-F5344CB8AC3E}">
        <p14:creationId xmlns:p14="http://schemas.microsoft.com/office/powerpoint/2010/main" val="41507631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CustomShape 1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B89C218D-1130-43A5-91F7-7A47D3EEB864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11</a:t>
            </a:fld>
            <a:endParaRPr lang="en-GB" sz="1300" b="0" strike="noStrike" spc="-1" dirty="0">
              <a:latin typeface="Arial"/>
            </a:endParaRPr>
          </a:p>
        </p:txBody>
      </p:sp>
      <p:sp>
        <p:nvSpPr>
          <p:cNvPr id="372" name="CustomShape 2"/>
          <p:cNvSpPr/>
          <p:nvPr/>
        </p:nvSpPr>
        <p:spPr>
          <a:xfrm>
            <a:off x="275040" y="1573200"/>
            <a:ext cx="845172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GB" sz="2200" b="1" strike="noStrike" spc="-1" dirty="0">
                <a:solidFill>
                  <a:srgbClr val="EF181E"/>
                </a:solidFill>
                <a:latin typeface="Arial"/>
                <a:ea typeface="DejaVu Sans"/>
              </a:rPr>
              <a:t>QUESTIONS?</a:t>
            </a:r>
            <a:endParaRPr lang="en-GB" sz="22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660"/>
              </a:spcBef>
            </a:pPr>
            <a:endParaRPr lang="en-GB" sz="2200" b="0" strike="noStrike" spc="-1" dirty="0">
              <a:latin typeface="Arial"/>
            </a:endParaRPr>
          </a:p>
          <a:p>
            <a:pPr algn="ctr">
              <a:lnSpc>
                <a:spcPct val="100000"/>
              </a:lnSpc>
              <a:spcBef>
                <a:spcPts val="1199"/>
              </a:spcBef>
            </a:pPr>
            <a:r>
              <a:rPr lang="en-GB" sz="4000" b="1" strike="noStrike" spc="-1" dirty="0">
                <a:solidFill>
                  <a:srgbClr val="EF181E"/>
                </a:solidFill>
                <a:latin typeface="Arial"/>
                <a:ea typeface="DejaVu Sans"/>
              </a:rPr>
              <a:t>THANKS!</a:t>
            </a:r>
            <a:endParaRPr lang="en-GB" sz="4000" b="0" strike="noStrike" spc="-1" dirty="0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887471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10"/>
    </mc:Choice>
    <mc:Fallback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2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7" name="CustomShape 2">
            <a:extLst>
              <a:ext uri="{FF2B5EF4-FFF2-40B4-BE49-F238E27FC236}">
                <a16:creationId xmlns:a16="http://schemas.microsoft.com/office/drawing/2014/main" id="{DFBB83E3-0413-CE4A-8790-7E3E8A54A023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Agenda</a:t>
            </a:r>
            <a:endParaRPr lang="en-GB" sz="2000" b="0" strike="noStrike" spc="-1" dirty="0">
              <a:latin typeface="Arial"/>
            </a:endParaRP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306F1451-8A1E-BD41-A8F8-627B8D07A87C}"/>
              </a:ext>
            </a:extLst>
          </p:cNvPr>
          <p:cNvSpPr txBox="1">
            <a:spLocks/>
          </p:cNvSpPr>
          <p:nvPr/>
        </p:nvSpPr>
        <p:spPr>
          <a:xfrm>
            <a:off x="985838" y="1843465"/>
            <a:ext cx="6929437" cy="4271585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Introduction to Dataset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First Look at Data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How to Become an Astronaut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How has the Path to Becoming an Astronaut Changed Over Time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600" b="1" spc="-1" dirty="0">
                <a:solidFill>
                  <a:srgbClr val="0098A1"/>
                </a:solidFill>
              </a:rPr>
              <a:t>Conclusions</a:t>
            </a:r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pPr marL="0" indent="0">
              <a:buNone/>
            </a:pPr>
            <a:endParaRPr lang="en-US" sz="16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dirty="0"/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F95DA152-F9B4-4E0B-B10C-D5F31D7269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544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207"/>
    </mc:Choice>
    <mc:Fallback>
      <p:transition spd="slow" advTm="252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3115376-E26D-FC40-973E-57DBDAD23DCF}"/>
              </a:ext>
            </a:extLst>
          </p:cNvPr>
          <p:cNvSpPr txBox="1">
            <a:spLocks/>
          </p:cNvSpPr>
          <p:nvPr/>
        </p:nvSpPr>
        <p:spPr>
          <a:xfrm>
            <a:off x="457380" y="1845801"/>
            <a:ext cx="8229240" cy="17546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-1" dirty="0">
                <a:solidFill>
                  <a:srgbClr val="0098A1"/>
                </a:solidFill>
              </a:rPr>
              <a:t>Information about 54 years of NASA Astronauts (1959-2013)</a:t>
            </a:r>
            <a:endParaRPr lang="en-US" sz="1600" spc="-1" dirty="0">
              <a:solidFill>
                <a:srgbClr val="0098A1"/>
              </a:solidFill>
            </a:endParaRP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Gender, Induction Year, Education, Military Service, Missions, Time in Space, Time in Spacewalk</a:t>
            </a:r>
            <a:endParaRPr lang="en-US" sz="1200" spc="-1" dirty="0">
              <a:solidFill>
                <a:srgbClr val="0098A1"/>
              </a:solidFill>
            </a:endParaRP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357 Astronauts</a:t>
            </a:r>
            <a:endParaRPr lang="en-US" sz="1200" spc="-1" dirty="0">
              <a:solidFill>
                <a:srgbClr val="0098A1"/>
              </a:solidFill>
            </a:endParaRPr>
          </a:p>
          <a:p>
            <a:r>
              <a:rPr lang="en-US" sz="1600" b="1" spc="-1" dirty="0">
                <a:solidFill>
                  <a:srgbClr val="0098A1"/>
                </a:solidFill>
              </a:rPr>
              <a:t>Questions to be answered:</a:t>
            </a: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Historically, what’s the path to becoming an Astronaut?</a:t>
            </a:r>
          </a:p>
          <a:p>
            <a:pPr lvl="1"/>
            <a:r>
              <a:rPr lang="en-US" sz="1200" b="1" spc="-1" dirty="0">
                <a:solidFill>
                  <a:srgbClr val="0098A1"/>
                </a:solidFill>
              </a:rPr>
              <a:t>How has this path changed over time?</a:t>
            </a:r>
            <a:endParaRPr lang="en-US" sz="1200" spc="-1" dirty="0">
              <a:solidFill>
                <a:srgbClr val="0098A1"/>
              </a:solidFill>
            </a:endParaRP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b="1" spc="-1" dirty="0">
              <a:solidFill>
                <a:srgbClr val="0098A1"/>
              </a:solidFill>
            </a:endParaRP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3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0" name="CustomShape 2">
            <a:extLst>
              <a:ext uri="{FF2B5EF4-FFF2-40B4-BE49-F238E27FC236}">
                <a16:creationId xmlns:a16="http://schemas.microsoft.com/office/drawing/2014/main" id="{56456894-CF88-CC49-83C2-11175B31C125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Introduction to Dataset</a:t>
            </a:r>
            <a:endParaRPr lang="en-GB" sz="2000" spc="-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5378C438-3A5A-EC43-A370-A718CF349A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3938881"/>
            <a:ext cx="9144000" cy="2404997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BB4B9855-2F88-4F43-A992-5002ED10E3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270729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545"/>
    </mc:Choice>
    <mc:Fallback>
      <p:transition spd="slow" advTm="455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4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First Look at Data</a:t>
            </a:r>
            <a:endParaRPr lang="en-GB" sz="2000" spc="-1" dirty="0"/>
          </a:p>
        </p:txBody>
      </p:sp>
      <p:sp>
        <p:nvSpPr>
          <p:cNvPr id="7" name="Text Placeholder 3">
            <a:extLst>
              <a:ext uri="{FF2B5EF4-FFF2-40B4-BE49-F238E27FC236}">
                <a16:creationId xmlns:a16="http://schemas.microsoft.com/office/drawing/2014/main" id="{8D6B3A47-2FF3-944D-B93A-6504FF706CDC}"/>
              </a:ext>
            </a:extLst>
          </p:cNvPr>
          <p:cNvSpPr txBox="1">
            <a:spLocks/>
          </p:cNvSpPr>
          <p:nvPr/>
        </p:nvSpPr>
        <p:spPr>
          <a:xfrm>
            <a:off x="457200" y="1843466"/>
            <a:ext cx="8229240" cy="771148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1600" spc="-1" dirty="0">
              <a:solidFill>
                <a:srgbClr val="0098A1"/>
              </a:solidFill>
            </a:endParaRPr>
          </a:p>
          <a:p>
            <a:endParaRPr lang="en-US" dirty="0"/>
          </a:p>
        </p:txBody>
      </p:sp>
      <p:sp>
        <p:nvSpPr>
          <p:cNvPr id="12" name="Text Placeholder 3">
            <a:extLst>
              <a:ext uri="{FF2B5EF4-FFF2-40B4-BE49-F238E27FC236}">
                <a16:creationId xmlns:a16="http://schemas.microsoft.com/office/drawing/2014/main" id="{972B827F-312C-4238-98EA-8E507E72469A}"/>
              </a:ext>
            </a:extLst>
          </p:cNvPr>
          <p:cNvSpPr txBox="1">
            <a:spLocks/>
          </p:cNvSpPr>
          <p:nvPr/>
        </p:nvSpPr>
        <p:spPr>
          <a:xfrm>
            <a:off x="580651" y="4698534"/>
            <a:ext cx="8229240" cy="3932683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600" b="1" spc="-1" dirty="0">
                <a:solidFill>
                  <a:srgbClr val="0098A1"/>
                </a:solidFill>
              </a:rPr>
              <a:t>Categorical Attributes:</a:t>
            </a:r>
          </a:p>
          <a:p>
            <a:pPr marL="0" indent="0">
              <a:buNone/>
            </a:pPr>
            <a:r>
              <a:rPr lang="en-US" sz="1600" spc="-1" dirty="0">
                <a:solidFill>
                  <a:srgbClr val="0098A1"/>
                </a:solidFill>
              </a:rPr>
              <a:t>Undergraduate Major: 87 unique entries</a:t>
            </a:r>
          </a:p>
          <a:p>
            <a:pPr marL="0" indent="0">
              <a:buNone/>
            </a:pPr>
            <a:r>
              <a:rPr lang="en-US" sz="1600" spc="-1" dirty="0">
                <a:solidFill>
                  <a:srgbClr val="0098A1"/>
                </a:solidFill>
              </a:rPr>
              <a:t>Graduate Major: 143 unique entries</a:t>
            </a:r>
          </a:p>
          <a:p>
            <a:pPr marL="0" indent="0">
              <a:buNone/>
            </a:pPr>
            <a:r>
              <a:rPr lang="en-US" sz="1600" spc="-1" dirty="0">
                <a:solidFill>
                  <a:srgbClr val="0098A1"/>
                </a:solidFill>
              </a:rPr>
              <a:t>Birthplace: 272 unique entries</a:t>
            </a:r>
          </a:p>
          <a:p>
            <a:endParaRPr lang="en-US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9A1C4E04-753A-4E10-B14A-BA56758B5D9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237" y="1403029"/>
            <a:ext cx="3189141" cy="3143654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512D5F9A-5A06-468B-A967-B09E948DF31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71820" y="1507371"/>
            <a:ext cx="3494619" cy="344477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3AF05601-E0A9-4C20-8359-1916D639BB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91969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904"/>
    </mc:Choice>
    <mc:Fallback>
      <p:transition spd="slow" advTm="369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CustomShape 2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C6528C75-09FC-4BD4-976B-90174C547387}" type="slidenum">
              <a:rPr lang="en-GB" sz="12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5</a:t>
            </a:fld>
            <a:endParaRPr lang="en-GB" sz="1200" b="0" strike="noStrike" spc="-1" dirty="0">
              <a:latin typeface="Arial"/>
            </a:endParaRPr>
          </a:p>
        </p:txBody>
      </p:sp>
      <p:sp>
        <p:nvSpPr>
          <p:cNvPr id="6" name="CustomShape 2">
            <a:extLst>
              <a:ext uri="{FF2B5EF4-FFF2-40B4-BE49-F238E27FC236}">
                <a16:creationId xmlns:a16="http://schemas.microsoft.com/office/drawing/2014/main" id="{EEC5A2CA-C9A7-8447-8A81-2A5DA45C4320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How to become an Astronaut?</a:t>
            </a:r>
            <a:endParaRPr lang="en-GB" sz="2000" spc="-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E3FBD47-6A0B-4D26-8C08-3F331F8935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95361" y="1507371"/>
            <a:ext cx="4953278" cy="488240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A6B4C05-D5CD-4D4E-AA04-5C0ACE808B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382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732010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734"/>
    </mc:Choice>
    <mc:Fallback>
      <p:transition spd="slow" advTm="6373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6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0" name="CustomShape 2">
            <a:extLst>
              <a:ext uri="{FF2B5EF4-FFF2-40B4-BE49-F238E27FC236}">
                <a16:creationId xmlns:a16="http://schemas.microsoft.com/office/drawing/2014/main" id="{56456894-CF88-CC49-83C2-11175B31C125}"/>
              </a:ext>
            </a:extLst>
          </p:cNvPr>
          <p:cNvSpPr/>
          <p:nvPr/>
        </p:nvSpPr>
        <p:spPr>
          <a:xfrm>
            <a:off x="399060" y="1081851"/>
            <a:ext cx="82639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Exploration of paths to become astronauts - Birthplaces</a:t>
            </a:r>
            <a:endParaRPr lang="en-GB" sz="2000" spc="-1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1137F1B-6188-5B43-8D92-3F3C20FA2DD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77521" y="1595162"/>
            <a:ext cx="6707057" cy="4857887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252FD4B7-DDA1-1840-B572-08CEE62AFDC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807395" y="3429000"/>
            <a:ext cx="2154365" cy="1544962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C1A93EA-AA6F-5A47-9ECE-79A26F88C345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303669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8733"/>
    </mc:Choice>
    <mc:Fallback xmlns="">
      <p:transition spd="slow" advTm="1987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5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" presetClass="exit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1+ppt_h/2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7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0" name="CustomShape 2">
            <a:extLst>
              <a:ext uri="{FF2B5EF4-FFF2-40B4-BE49-F238E27FC236}">
                <a16:creationId xmlns:a16="http://schemas.microsoft.com/office/drawing/2014/main" id="{56456894-CF88-CC49-83C2-11175B31C125}"/>
              </a:ext>
            </a:extLst>
          </p:cNvPr>
          <p:cNvSpPr/>
          <p:nvPr/>
        </p:nvSpPr>
        <p:spPr>
          <a:xfrm>
            <a:off x="399060" y="1081851"/>
            <a:ext cx="82639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Exploration of paths to become astronauts – Gender Split</a:t>
            </a:r>
            <a:endParaRPr lang="en-GB" sz="2000" spc="-1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847CD12D-26FD-E746-9E70-6E3A2EB091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101" y="1627361"/>
            <a:ext cx="7801897" cy="4565654"/>
          </a:xfrm>
          <a:prstGeom prst="rect">
            <a:avLst/>
          </a:prstGeom>
        </p:spPr>
      </p:pic>
      <p:pic>
        <p:nvPicPr>
          <p:cNvPr id="14" name="Audio 13">
            <a:hlinkClick r:id="" action="ppaction://media"/>
            <a:extLst>
              <a:ext uri="{FF2B5EF4-FFF2-40B4-BE49-F238E27FC236}">
                <a16:creationId xmlns:a16="http://schemas.microsoft.com/office/drawing/2014/main" id="{B986E808-7774-0C4A-B6B1-8FD4EA10B17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6352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6089"/>
    </mc:Choice>
    <mc:Fallback xmlns="">
      <p:transition spd="slow" advTm="18608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8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0" name="CustomShape 2">
            <a:extLst>
              <a:ext uri="{FF2B5EF4-FFF2-40B4-BE49-F238E27FC236}">
                <a16:creationId xmlns:a16="http://schemas.microsoft.com/office/drawing/2014/main" id="{56456894-CF88-CC49-83C2-11175B31C125}"/>
              </a:ext>
            </a:extLst>
          </p:cNvPr>
          <p:cNvSpPr/>
          <p:nvPr/>
        </p:nvSpPr>
        <p:spPr>
          <a:xfrm>
            <a:off x="399060" y="1081851"/>
            <a:ext cx="82639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Exploration of paths to become astronauts – Gender Split</a:t>
            </a:r>
            <a:endParaRPr lang="en-GB" sz="2000" spc="-1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4932EF6-9D8C-F949-BECF-E2CEA84429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010" y="1507371"/>
            <a:ext cx="8263980" cy="4584062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01458B8E-7297-B942-B8B6-14633382389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78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43711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49454"/>
    </mc:Choice>
    <mc:Fallback xmlns="">
      <p:transition spd="slow" advTm="1494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3">
            <a:extLst>
              <a:ext uri="{FF2B5EF4-FFF2-40B4-BE49-F238E27FC236}">
                <a16:creationId xmlns:a16="http://schemas.microsoft.com/office/drawing/2014/main" id="{03115376-E26D-FC40-973E-57DBDAD23DCF}"/>
              </a:ext>
            </a:extLst>
          </p:cNvPr>
          <p:cNvSpPr txBox="1">
            <a:spLocks/>
          </p:cNvSpPr>
          <p:nvPr/>
        </p:nvSpPr>
        <p:spPr>
          <a:xfrm>
            <a:off x="457380" y="1845801"/>
            <a:ext cx="8229240" cy="1754650"/>
          </a:xfrm>
          <a:prstGeom prst="rect">
            <a:avLst/>
          </a:prstGeom>
        </p:spPr>
        <p:txBody>
          <a:bodyPr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spc="-1" dirty="0">
                <a:solidFill>
                  <a:srgbClr val="0098A1"/>
                </a:solidFill>
              </a:rPr>
              <a:t>Sankey plot: </a:t>
            </a:r>
            <a:r>
              <a:rPr lang="en-US" sz="1600" spc="-1" dirty="0">
                <a:solidFill>
                  <a:srgbClr val="0098A1"/>
                </a:solidFill>
              </a:rPr>
              <a:t>what are the clear paths in order to become an astronaut…</a:t>
            </a:r>
          </a:p>
          <a:p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spc="-1" dirty="0">
              <a:solidFill>
                <a:srgbClr val="0098A1"/>
              </a:solidFill>
            </a:endParaRPr>
          </a:p>
          <a:p>
            <a:pPr marL="0" indent="0" algn="ctr">
              <a:buNone/>
            </a:pPr>
            <a:endParaRPr lang="en-US" sz="1600" b="1" spc="-1" dirty="0">
              <a:solidFill>
                <a:srgbClr val="0098A1"/>
              </a:solidFill>
            </a:endParaRPr>
          </a:p>
          <a:p>
            <a:pPr>
              <a:buFontTx/>
              <a:buChar char="-"/>
            </a:pPr>
            <a:endParaRPr lang="en-US" dirty="0"/>
          </a:p>
        </p:txBody>
      </p:sp>
      <p:sp>
        <p:nvSpPr>
          <p:cNvPr id="278" name="CustomShape 3"/>
          <p:cNvSpPr/>
          <p:nvPr/>
        </p:nvSpPr>
        <p:spPr>
          <a:xfrm>
            <a:off x="6530040" y="6540840"/>
            <a:ext cx="2133000" cy="2390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0" rIns="0" bIns="45000">
            <a:noAutofit/>
          </a:bodyPr>
          <a:lstStyle/>
          <a:p>
            <a:pPr algn="r">
              <a:lnSpc>
                <a:spcPct val="100000"/>
              </a:lnSpc>
            </a:pPr>
            <a:fld id="{2FCB098B-627C-46F3-A25D-3380B6C8E818}" type="slidenum">
              <a:rPr lang="en-GB" sz="1300" b="1" strike="noStrike" spc="-1">
                <a:solidFill>
                  <a:srgbClr val="FFFFFF"/>
                </a:solidFill>
                <a:latin typeface="Arial Narrow"/>
                <a:ea typeface="DejaVu Sans"/>
              </a:rPr>
              <a:t>9</a:t>
            </a:fld>
            <a:endParaRPr lang="en-GB" sz="1300" b="0" strike="noStrike" spc="-1" dirty="0">
              <a:latin typeface="Arial"/>
            </a:endParaRPr>
          </a:p>
        </p:txBody>
      </p:sp>
      <p:grpSp>
        <p:nvGrpSpPr>
          <p:cNvPr id="289" name="Group 14"/>
          <p:cNvGrpSpPr/>
          <p:nvPr/>
        </p:nvGrpSpPr>
        <p:grpSpPr>
          <a:xfrm>
            <a:off x="0" y="0"/>
            <a:ext cx="36000" cy="36000"/>
            <a:chOff x="0" y="0"/>
            <a:chExt cx="36000" cy="36000"/>
          </a:xfrm>
        </p:grpSpPr>
      </p:grpSp>
      <p:sp>
        <p:nvSpPr>
          <p:cNvPr id="10" name="CustomShape 2">
            <a:extLst>
              <a:ext uri="{FF2B5EF4-FFF2-40B4-BE49-F238E27FC236}">
                <a16:creationId xmlns:a16="http://schemas.microsoft.com/office/drawing/2014/main" id="{56456894-CF88-CC49-83C2-11175B31C125}"/>
              </a:ext>
            </a:extLst>
          </p:cNvPr>
          <p:cNvSpPr/>
          <p:nvPr/>
        </p:nvSpPr>
        <p:spPr>
          <a:xfrm>
            <a:off x="399060" y="1081851"/>
            <a:ext cx="8345880" cy="425520"/>
          </a:xfrm>
          <a:prstGeom prst="rect">
            <a:avLst/>
          </a:prstGeom>
          <a:noFill/>
          <a:ln w="2844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Autofit/>
          </a:bodyPr>
          <a:lstStyle/>
          <a:p>
            <a:pPr algn="ctr">
              <a:lnSpc>
                <a:spcPct val="100000"/>
              </a:lnSpc>
              <a:spcBef>
                <a:spcPts val="660"/>
              </a:spcBef>
            </a:pPr>
            <a:r>
              <a:rPr lang="en-US" sz="2000" b="1" spc="-1" dirty="0">
                <a:solidFill>
                  <a:srgbClr val="EF181E"/>
                </a:solidFill>
              </a:rPr>
              <a:t>Ed – The challenges to become an astronaut</a:t>
            </a:r>
            <a:endParaRPr lang="en-GB" sz="2000" spc="-1" dirty="0"/>
          </a:p>
        </p:txBody>
      </p:sp>
    </p:spTree>
    <p:extLst>
      <p:ext uri="{BB962C8B-B14F-4D97-AF65-F5344CB8AC3E}">
        <p14:creationId xmlns:p14="http://schemas.microsoft.com/office/powerpoint/2010/main" val="2102260004"/>
      </p:ext>
    </p:extLst>
  </p:cSld>
  <p:clrMapOvr>
    <a:masterClrMapping/>
  </p:clrMapOvr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6.7|3.2|68.9|66.9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Presentation_Beuth_University_english</Template>
  <TotalTime>0</TotalTime>
  <Words>294</Words>
  <Application>Microsoft Office PowerPoint</Application>
  <PresentationFormat>On-screen Show (4:3)</PresentationFormat>
  <Paragraphs>77</Paragraphs>
  <Slides>11</Slides>
  <Notes>11</Notes>
  <HiddenSlides>0</HiddenSlides>
  <MMClips>8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Arial</vt:lpstr>
      <vt:lpstr>Arial Narrow</vt:lpstr>
      <vt:lpstr>Symbol</vt:lpstr>
      <vt:lpstr>Times New Roman</vt:lpstr>
      <vt:lpstr>Wingdings</vt:lpstr>
      <vt:lpstr>Office Theme</vt:lpstr>
      <vt:lpstr>Office Theme</vt:lpstr>
      <vt:lpstr>Data Visualization NASA Astronauts  1959-2013 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the Event</dc:title>
  <dc:subject/>
  <dc:creator>Federico Rueda Luna</dc:creator>
  <dc:description/>
  <cp:lastModifiedBy>Lucas.Whitmire@BeuthHochschule.onmicrosoft.com</cp:lastModifiedBy>
  <cp:revision>528</cp:revision>
  <cp:lastPrinted>2014-04-23T12:07:05Z</cp:lastPrinted>
  <dcterms:created xsi:type="dcterms:W3CDTF">2019-11-02T10:55:03Z</dcterms:created>
  <dcterms:modified xsi:type="dcterms:W3CDTF">2020-07-05T10:27:21Z</dcterms:modified>
  <dc:language>en-GB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On-screen Show (4:3)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18</vt:i4>
  </property>
</Properties>
</file>